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6" r:id="rId5"/>
    <p:sldId id="267" r:id="rId6"/>
    <p:sldId id="262" r:id="rId7"/>
    <p:sldId id="263" r:id="rId8"/>
    <p:sldId id="260" r:id="rId9"/>
    <p:sldId id="261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3C1C04-BB0B-42C9-A07B-276D35A4F8BB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8014C9-75FD-418B-9865-23871E9F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edge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KEN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ΤΡΑ ΚΟΙΝΟΤΗΤΑΣ</a:t>
            </a:r>
            <a:b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ΜΙΑ ΝΕΑ ΔΟΜΗ – «ΕΡΓΑΛΕΙΟ» ΓΙΑ ΤΗΝ ΚΟΙΝΩΝΙΚΗ ΕΝΤΑΞΗ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Εικόν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99939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85800" y="1752600"/>
          <a:ext cx="3039110" cy="1066800"/>
        </p:xfrm>
        <a:graphic>
          <a:graphicData uri="http://schemas.openxmlformats.org/drawingml/2006/table">
            <a:tbl>
              <a:tblPr/>
              <a:tblGrid>
                <a:gridCol w="3039110"/>
              </a:tblGrid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ΕΛΛΗΝΙΚΗ ΔΗΜΟΚΡΑΤΙΑ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ΥΠΟΥΡΓΕΙΟ ΕΡΓΑΣΙΑΣ, ΚΟΙΝΩΝΙΚΗΣ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ΑΣΦΑΛΙΣΗΣ ΚΑΙ ΚΟΙΝΩΝΙΚΗΣ ΑΛΛΗΛΕΓΓΥΗΣ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ΠΛΗΡΟΦΟΡΙΑΚΟ ΣΥΣΤΗΜΑ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31775" indent="0">
              <a:buNone/>
            </a:pPr>
            <a:r>
              <a:rPr lang="el-GR" dirty="0" smtClean="0">
                <a:solidFill>
                  <a:srgbClr val="002060"/>
                </a:solidFill>
              </a:rPr>
              <a:t>Ηλεκτρονικό σύστημα καταγραφής ωφελούμενων συνδεδεμένο με αντίστοιχα συστήματα φορέων και υπηρεσιών που εφαρμόζουν προγράμματα σε εθνικό, περιφερειακό ή τοπικό επίπεδο. </a:t>
            </a:r>
          </a:p>
          <a:p>
            <a:pPr marL="231775" indent="0">
              <a:spcBef>
                <a:spcPts val="1200"/>
              </a:spcBef>
              <a:buNone/>
            </a:pPr>
            <a:r>
              <a:rPr lang="el-GR" dirty="0" smtClean="0">
                <a:solidFill>
                  <a:srgbClr val="002060"/>
                </a:solidFill>
              </a:rPr>
              <a:t>Το ΠΣ των Κέντρων Κοινότητας αποτελεί τμήμα του Μηχανισμού παρακολούθησης της ΕΣΚΕ (Εθνικής Στρατηγική Κοινωνικής Ένταξης)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με τα τρία μητρώα:</a:t>
            </a:r>
          </a:p>
          <a:p>
            <a:pPr marL="682625" indent="-450850">
              <a:spcBef>
                <a:spcPts val="0"/>
              </a:spcBef>
            </a:pPr>
            <a:r>
              <a:rPr lang="el-GR" dirty="0" smtClean="0">
                <a:solidFill>
                  <a:srgbClr val="002060"/>
                </a:solidFill>
              </a:rPr>
              <a:t>Ωφελούμενων</a:t>
            </a:r>
          </a:p>
          <a:p>
            <a:pPr marL="682625" indent="-450850">
              <a:spcBef>
                <a:spcPts val="0"/>
              </a:spcBef>
            </a:pPr>
            <a:r>
              <a:rPr lang="el-GR" dirty="0" smtClean="0">
                <a:solidFill>
                  <a:srgbClr val="002060"/>
                </a:solidFill>
              </a:rPr>
              <a:t>Φορέων</a:t>
            </a:r>
          </a:p>
          <a:p>
            <a:pPr marL="682625" indent="-450850">
              <a:spcBef>
                <a:spcPts val="0"/>
              </a:spcBef>
            </a:pPr>
            <a:r>
              <a:rPr lang="el-GR" dirty="0" smtClean="0">
                <a:solidFill>
                  <a:srgbClr val="002060"/>
                </a:solidFill>
              </a:rPr>
              <a:t>Προγραμμάτων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CC6600"/>
                </a:solidFill>
              </a:rPr>
              <a:t>ΔΙΕΥΡΥΜΕΝΑ ΚΕΝΤΡΑ ΚΟΙΝΟΤΗΤΑΣ</a:t>
            </a:r>
            <a:br>
              <a:rPr lang="el-GR" sz="2400" b="1" dirty="0" smtClean="0">
                <a:solidFill>
                  <a:srgbClr val="CC6600"/>
                </a:solidFill>
              </a:rPr>
            </a:br>
            <a:r>
              <a:rPr lang="el-GR" sz="2400" b="1" dirty="0" smtClean="0">
                <a:solidFill>
                  <a:srgbClr val="CC6600"/>
                </a:solidFill>
              </a:rPr>
              <a:t>ΚΙΝΗΤΕΣ ΜΟΝΑΔΕΣ</a:t>
            </a:r>
            <a:endParaRPr lang="en-US" sz="24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Όπου υπάρχουν θύλακες φτώχειας,  </a:t>
            </a:r>
            <a:r>
              <a:rPr lang="el-GR" dirty="0" err="1" smtClean="0">
                <a:solidFill>
                  <a:srgbClr val="002060"/>
                </a:solidFill>
              </a:rPr>
              <a:t>Ρομά</a:t>
            </a:r>
            <a:r>
              <a:rPr lang="el-GR" dirty="0" smtClean="0">
                <a:solidFill>
                  <a:srgbClr val="002060"/>
                </a:solidFill>
              </a:rPr>
              <a:t>, Μεταναστών            Κέντρο Κοινότητας Διευρυμένο με Παράρτημα. 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Δήμοι χωρίς Κέντρο Κοινότητας και χωρίς εύκολη πρόσβαση σε κοντινό ΚΚ          Εξυπηρέτηση από Κινητή Μονάδα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Παραρτήματα και Κινητές Μονάδες  = παρακολουθήματα του  «Κέντρου Κοινότητας» αναφοράς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Υφιστάμενα Κέντρα Στήριξης </a:t>
            </a:r>
            <a:r>
              <a:rPr lang="el-GR" dirty="0" err="1" smtClean="0">
                <a:solidFill>
                  <a:srgbClr val="002060"/>
                </a:solidFill>
              </a:rPr>
              <a:t>Ρομά</a:t>
            </a:r>
            <a:r>
              <a:rPr lang="el-GR" dirty="0" smtClean="0">
                <a:solidFill>
                  <a:srgbClr val="002060"/>
                </a:solidFill>
              </a:rPr>
              <a:t> και Ευπαθών Ομάδων παραμένουν ως παραρτήματα του ΚΚ παρέχοντας τις ίδιες υπηρεσίες, είτε στο παράρτημα είτε στο Κέντρο αναφοράς.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3048000" y="1905000"/>
            <a:ext cx="381000" cy="121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Οδοντωτό δεξιό βέλος"/>
          <p:cNvSpPr/>
          <p:nvPr/>
        </p:nvSpPr>
        <p:spPr>
          <a:xfrm flipV="1">
            <a:off x="4495800" y="2971800"/>
            <a:ext cx="381000" cy="12191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ΕΛΕΓΧΟΣ-ΕΠΟΠΤΕΙΑ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3800" dirty="0" smtClean="0">
                <a:solidFill>
                  <a:srgbClr val="CC6600"/>
                </a:solidFill>
              </a:rPr>
              <a:t>Έλεγχος λειτουργίας</a:t>
            </a:r>
            <a:r>
              <a:rPr lang="el-GR" sz="3800" dirty="0" smtClean="0">
                <a:solidFill>
                  <a:srgbClr val="002060"/>
                </a:solidFill>
              </a:rPr>
              <a:t>:  από τη δημοτική Δ/</a:t>
            </a:r>
            <a:r>
              <a:rPr lang="el-GR" sz="3800" dirty="0" err="1" smtClean="0">
                <a:solidFill>
                  <a:srgbClr val="002060"/>
                </a:solidFill>
              </a:rPr>
              <a:t>νση</a:t>
            </a:r>
            <a:r>
              <a:rPr lang="el-GR" sz="3800" dirty="0" smtClean="0">
                <a:solidFill>
                  <a:srgbClr val="002060"/>
                </a:solidFill>
              </a:rPr>
              <a:t> Κοινωνικής Προστασίας  δια της Κοινωνικής Υπηρεσίας</a:t>
            </a:r>
          </a:p>
          <a:p>
            <a:r>
              <a:rPr lang="el-GR" sz="3800" dirty="0" smtClean="0">
                <a:solidFill>
                  <a:srgbClr val="CC6600"/>
                </a:solidFill>
              </a:rPr>
              <a:t>Έλεγχος διοικητικού και οικονομικού αντικειμένου</a:t>
            </a:r>
            <a:r>
              <a:rPr lang="el-GR" sz="3800" dirty="0" smtClean="0">
                <a:solidFill>
                  <a:srgbClr val="002060"/>
                </a:solidFill>
              </a:rPr>
              <a:t>: αρμόδιες Δ/</a:t>
            </a:r>
            <a:r>
              <a:rPr lang="el-GR" sz="3800" dirty="0" err="1" smtClean="0">
                <a:solidFill>
                  <a:srgbClr val="002060"/>
                </a:solidFill>
              </a:rPr>
              <a:t>νσεις</a:t>
            </a:r>
            <a:r>
              <a:rPr lang="el-GR" sz="3800" dirty="0" smtClean="0">
                <a:solidFill>
                  <a:srgbClr val="002060"/>
                </a:solidFill>
              </a:rPr>
              <a:t>  του Δήμου.</a:t>
            </a:r>
            <a:endParaRPr lang="en-US" sz="3800" dirty="0" smtClean="0">
              <a:solidFill>
                <a:srgbClr val="002060"/>
              </a:solidFill>
            </a:endParaRPr>
          </a:p>
          <a:p>
            <a:r>
              <a:rPr lang="el-GR" sz="3800" dirty="0" smtClean="0">
                <a:solidFill>
                  <a:srgbClr val="CC6600"/>
                </a:solidFill>
              </a:rPr>
              <a:t>Αν δεν υπάρχει Κοινωνική Υπηρεσία</a:t>
            </a:r>
            <a:r>
              <a:rPr lang="el-GR" sz="3800" dirty="0" smtClean="0">
                <a:solidFill>
                  <a:srgbClr val="002060"/>
                </a:solidFill>
              </a:rPr>
              <a:t>: Και οι δύο έλεγχοι από Δ/</a:t>
            </a:r>
            <a:r>
              <a:rPr lang="el-GR" sz="3800" dirty="0" err="1" smtClean="0">
                <a:solidFill>
                  <a:srgbClr val="002060"/>
                </a:solidFill>
              </a:rPr>
              <a:t>νση</a:t>
            </a:r>
            <a:r>
              <a:rPr lang="el-GR" sz="3800" dirty="0" smtClean="0">
                <a:solidFill>
                  <a:srgbClr val="002060"/>
                </a:solidFill>
              </a:rPr>
              <a:t> Κοινωνικής Προστασίας του Δήμου της Έδρας της Περιφερειακής Ενότητας, με βοήθεια από Κοινωνικούς Επιστήμονες άλλων δομών ή κοινωνικών προγραμμάτων του Δήμου ή της Περιφέρειας </a:t>
            </a:r>
            <a:endParaRPr lang="en-US" sz="3800" dirty="0" smtClean="0">
              <a:solidFill>
                <a:srgbClr val="002060"/>
              </a:solidFill>
            </a:endParaRPr>
          </a:p>
          <a:p>
            <a:r>
              <a:rPr lang="el-GR" sz="3800" dirty="0" smtClean="0">
                <a:solidFill>
                  <a:srgbClr val="CC6600"/>
                </a:solidFill>
              </a:rPr>
              <a:t>Υποβολή Κανονισμού Λειτουργίας</a:t>
            </a:r>
            <a:r>
              <a:rPr lang="el-GR" sz="3800" dirty="0" smtClean="0">
                <a:solidFill>
                  <a:srgbClr val="002060"/>
                </a:solidFill>
              </a:rPr>
              <a:t> των Κέντρων στη Δ/</a:t>
            </a:r>
            <a:r>
              <a:rPr lang="el-GR" sz="3800" dirty="0" err="1" smtClean="0">
                <a:solidFill>
                  <a:srgbClr val="002060"/>
                </a:solidFill>
              </a:rPr>
              <a:t>νση</a:t>
            </a:r>
            <a:r>
              <a:rPr lang="el-GR" sz="3800" dirty="0" smtClean="0">
                <a:solidFill>
                  <a:srgbClr val="002060"/>
                </a:solidFill>
              </a:rPr>
              <a:t> Κοινωνικής Αντίληψης και Αλληλεγγύης της Γενικής Γραμματείας Πρόνοιας κατά την έναρξη λειτουργίας τους, υποβολή τυχόν τροποποιήσεων και ετήσιου απολογισμού  λειτουργίας </a:t>
            </a:r>
            <a:endParaRPr lang="en-US" sz="38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C6600"/>
                </a:solidFill>
              </a:rPr>
              <a:t>Τι </a:t>
            </a:r>
            <a:r>
              <a:rPr lang="en-US" sz="3200" b="1" dirty="0" smtClean="0">
                <a:solidFill>
                  <a:srgbClr val="CC6600"/>
                </a:solidFill>
              </a:rPr>
              <a:t>E</a:t>
            </a:r>
            <a:r>
              <a:rPr lang="fr-FR" sz="3200" b="1" dirty="0" smtClean="0">
                <a:solidFill>
                  <a:srgbClr val="CC6600"/>
                </a:solidFill>
              </a:rPr>
              <a:t>IN</a:t>
            </a:r>
            <a:r>
              <a:rPr lang="el-GR" sz="3200" b="1" dirty="0" smtClean="0">
                <a:solidFill>
                  <a:srgbClr val="CC6600"/>
                </a:solidFill>
              </a:rPr>
              <a:t>ΑΙ τα Κέντρα Κοινότητας</a:t>
            </a:r>
            <a:endParaRPr lang="en-US" sz="32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1400" dirty="0" smtClean="0"/>
              <a:t> </a:t>
            </a:r>
          </a:p>
          <a:p>
            <a:pPr marL="682625" indent="-393700">
              <a:buNone/>
            </a:pPr>
            <a:r>
              <a:rPr lang="el-GR" sz="2800" dirty="0" smtClean="0">
                <a:sym typeface="Symbol"/>
              </a:rPr>
              <a:t>   </a:t>
            </a:r>
            <a:r>
              <a:rPr lang="en-US" sz="2800" dirty="0" smtClean="0">
                <a:solidFill>
                  <a:srgbClr val="002060"/>
                </a:solidFill>
                <a:sym typeface="Symbol"/>
              </a:rPr>
              <a:t>One stop Shop</a:t>
            </a:r>
            <a:endParaRPr lang="el-GR" sz="2800" dirty="0" smtClean="0">
              <a:solidFill>
                <a:srgbClr val="002060"/>
              </a:solidFill>
            </a:endParaRPr>
          </a:p>
          <a:p>
            <a:pPr marL="682625" indent="-393700">
              <a:buNone/>
            </a:pPr>
            <a:r>
              <a:rPr lang="el-GR" sz="2800" dirty="0" smtClean="0">
                <a:solidFill>
                  <a:srgbClr val="002060"/>
                </a:solidFill>
                <a:sym typeface="Symbol"/>
              </a:rPr>
              <a:t> </a:t>
            </a:r>
            <a:r>
              <a:rPr lang="en-US" sz="2800" dirty="0" smtClean="0">
                <a:solidFill>
                  <a:srgbClr val="002060"/>
                </a:solidFill>
                <a:sym typeface="Symbol"/>
              </a:rPr>
              <a:t>  </a:t>
            </a:r>
            <a:r>
              <a:rPr lang="el-GR" sz="2800" dirty="0" smtClean="0">
                <a:solidFill>
                  <a:srgbClr val="002060"/>
                </a:solidFill>
              </a:rPr>
              <a:t>Δομές συμπληρωματικές και επικουρικές των    Κοινωνικών Υπηρεσιών των ΟΤΑ α’ βαθμού </a:t>
            </a:r>
          </a:p>
          <a:p>
            <a:pPr marL="682625" indent="-393700">
              <a:buNone/>
            </a:pPr>
            <a:r>
              <a:rPr lang="el-GR" sz="2800" dirty="0" smtClean="0">
                <a:solidFill>
                  <a:srgbClr val="002060"/>
                </a:solidFill>
                <a:sym typeface="Symbol"/>
              </a:rPr>
              <a:t>   </a:t>
            </a:r>
            <a:r>
              <a:rPr lang="el-GR" sz="2800" dirty="0" smtClean="0">
                <a:solidFill>
                  <a:srgbClr val="002060"/>
                </a:solidFill>
              </a:rPr>
              <a:t>Δομές υποδοχής, καταγραφής και διασύνδεσης  πολιτών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682625" indent="-393700">
              <a:buFont typeface="Symbol"/>
              <a:buChar char="·"/>
            </a:pPr>
            <a:r>
              <a:rPr lang="el-GR" sz="2800" dirty="0" smtClean="0">
                <a:solidFill>
                  <a:srgbClr val="002060"/>
                </a:solidFill>
              </a:rPr>
              <a:t>Δομές συντονισμού δράσεων κοινωνικής ένταξης</a:t>
            </a:r>
          </a:p>
          <a:p>
            <a:pPr marL="682625" indent="-393700">
              <a:buFont typeface="Symbol"/>
              <a:buChar char="·"/>
            </a:pPr>
            <a:r>
              <a:rPr lang="el-GR" sz="2800" dirty="0" smtClean="0">
                <a:solidFill>
                  <a:srgbClr val="002060"/>
                </a:solidFill>
                <a:sym typeface="Symbol"/>
              </a:rPr>
              <a:t>Δομές παρακολούθησης της πορείας των ωφελούμενων</a:t>
            </a:r>
          </a:p>
          <a:p>
            <a:pPr>
              <a:buNone/>
            </a:pPr>
            <a:r>
              <a:rPr lang="el-GR" sz="1400" dirty="0" smtClean="0"/>
              <a:t/>
            </a:r>
            <a:br>
              <a:rPr lang="el-GR" sz="1400" dirty="0" smtClean="0"/>
            </a:b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838200" y="838200"/>
            <a:ext cx="76200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CC6600"/>
                </a:solidFill>
              </a:rPr>
              <a:t>Τι  ΔΕΝ ΕΙΝΑΙ τα Κέντρα Κοινότητας</a:t>
            </a:r>
          </a:p>
          <a:p>
            <a:pPr>
              <a:buNone/>
            </a:pPr>
            <a:endParaRPr lang="el-GR" b="1" dirty="0" smtClean="0">
              <a:solidFill>
                <a:srgbClr val="CC6600"/>
              </a:solidFill>
            </a:endParaRPr>
          </a:p>
          <a:p>
            <a:pPr marL="509588" indent="-509588">
              <a:buFont typeface="Symbol"/>
              <a:buChar char="·"/>
            </a:pPr>
            <a:r>
              <a:rPr lang="el-GR" dirty="0" smtClean="0">
                <a:solidFill>
                  <a:srgbClr val="002060"/>
                </a:solidFill>
              </a:rPr>
              <a:t>Αντικατάσταση ή υποκατάσταση των  Κοινωνικών Υπηρεσιών των ΟΤΑ α’ βαθμού</a:t>
            </a:r>
          </a:p>
          <a:p>
            <a:pPr marL="457200">
              <a:buFont typeface="Symbol"/>
              <a:buChar char="·"/>
            </a:pPr>
            <a:r>
              <a:rPr lang="el-GR" dirty="0" smtClean="0">
                <a:solidFill>
                  <a:srgbClr val="002060"/>
                </a:solidFill>
                <a:sym typeface="Symbol"/>
              </a:rPr>
              <a:t> Δομές επίλυσης συνόλου προβλημάτων με ίδια  μέσα</a:t>
            </a:r>
          </a:p>
          <a:p>
            <a:pPr marL="457200">
              <a:buFont typeface="Symbol"/>
              <a:buChar char="·"/>
            </a:pPr>
            <a:r>
              <a:rPr lang="el-GR" dirty="0" smtClean="0">
                <a:solidFill>
                  <a:srgbClr val="002060"/>
                </a:solidFill>
                <a:sym typeface="Symbol"/>
              </a:rPr>
              <a:t>Δομές ελέγχου υπηρεσιών ΟΤΑ</a:t>
            </a:r>
          </a:p>
          <a:p>
            <a:pPr marL="457200">
              <a:buNone/>
            </a:pPr>
            <a:r>
              <a:rPr lang="el-GR" dirty="0" smtClean="0">
                <a:solidFill>
                  <a:srgbClr val="002060"/>
                </a:solidFill>
                <a:sym typeface="Symbol"/>
              </a:rPr>
              <a:t>    Δομές ελέγχου φορέων και υπηρεσιών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ΔΙΚΑΙΟΥΧΟΙ – ΦΟΡΕΙΣ ΥΛΟΠΟΙΗΣΗΣ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2362201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sz="3600" dirty="0" smtClean="0">
                <a:solidFill>
                  <a:srgbClr val="002060"/>
                </a:solidFill>
              </a:rPr>
              <a:t>Δήμοι και φορείς που συστήνονται και εποπτεύονται από αυτούς (Δημοτικά ΝΠΔΔ, Κοινωφελείς Επιχειρήσεις, λοιποί δημοτικοί φορείς).</a:t>
            </a:r>
            <a:endParaRPr lang="en-US" sz="3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ΩΦΕΛΟΥΜΕΝΟΙ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828801"/>
            <a:ext cx="8229600" cy="4038600"/>
          </a:xfrm>
        </p:spPr>
        <p:txBody>
          <a:bodyPr>
            <a:normAutofit/>
          </a:bodyPr>
          <a:lstStyle/>
          <a:p>
            <a:pPr marL="288925" indent="0">
              <a:buNone/>
            </a:pPr>
            <a:r>
              <a:rPr lang="el-GR" sz="2800" dirty="0" smtClean="0">
                <a:solidFill>
                  <a:srgbClr val="002060"/>
                </a:solidFill>
              </a:rPr>
              <a:t>Όλοι όσοι ζουν στο Δήμο, κατά προτεραιότητα οι ευπαθείς ομάδες πληθυσμού (</a:t>
            </a:r>
            <a:r>
              <a:rPr lang="el-GR" sz="2800" dirty="0" err="1" smtClean="0">
                <a:solidFill>
                  <a:srgbClr val="002060"/>
                </a:solidFill>
              </a:rPr>
              <a:t>αντιμετωπίζοντες</a:t>
            </a:r>
            <a:r>
              <a:rPr lang="el-GR" sz="2800" dirty="0" smtClean="0">
                <a:solidFill>
                  <a:srgbClr val="002060"/>
                </a:solidFill>
              </a:rPr>
              <a:t> φτώχεια και κοινωνικό  αποκλεισμό, μετανάστες, </a:t>
            </a:r>
            <a:r>
              <a:rPr lang="el-GR" sz="2800" dirty="0" err="1" smtClean="0">
                <a:solidFill>
                  <a:srgbClr val="002060"/>
                </a:solidFill>
              </a:rPr>
              <a:t>ΑμεΑ</a:t>
            </a:r>
            <a:r>
              <a:rPr lang="el-GR" sz="2800" dirty="0" smtClean="0">
                <a:solidFill>
                  <a:srgbClr val="002060"/>
                </a:solidFill>
              </a:rPr>
              <a:t>, </a:t>
            </a:r>
            <a:r>
              <a:rPr lang="el-GR" sz="2800" dirty="0" err="1" smtClean="0">
                <a:solidFill>
                  <a:srgbClr val="002060"/>
                </a:solidFill>
              </a:rPr>
              <a:t>Ρομά</a:t>
            </a:r>
            <a:r>
              <a:rPr lang="el-GR" sz="2800" dirty="0" smtClean="0">
                <a:solidFill>
                  <a:srgbClr val="002060"/>
                </a:solidFill>
              </a:rPr>
              <a:t> κ.λπ.)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288925" indent="0">
              <a:spcBef>
                <a:spcPts val="1800"/>
              </a:spcBef>
              <a:buNone/>
            </a:pPr>
            <a:r>
              <a:rPr lang="el-GR" sz="2800" dirty="0" smtClean="0">
                <a:solidFill>
                  <a:srgbClr val="002060"/>
                </a:solidFill>
              </a:rPr>
              <a:t>Το «Κέντρο Κοινότητα» μπορεί να εστιάζει περισσότερο σε κάποιες κοινωνικές ομάδες, χωρίς να αποκλείονται οι υπόλοιπες.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288925" indent="0"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CC6600"/>
                </a:solidFill>
              </a:rPr>
              <a:t>ΠΑΡΕΧΟΜΕΝΕΣ ΥΠΗΡΕΣΙΕΣ</a:t>
            </a:r>
            <a:endParaRPr lang="en-US" sz="2400" b="1" dirty="0">
              <a:solidFill>
                <a:srgbClr val="CC660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7848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b="1" dirty="0" smtClean="0">
                <a:solidFill>
                  <a:srgbClr val="CC6600"/>
                </a:solidFill>
              </a:rPr>
              <a:t>Α. ΥΠΟΧΡΕΩΤΙΚΕΣ</a:t>
            </a:r>
            <a:endParaRPr lang="en-US" sz="2400" b="1" dirty="0" smtClean="0">
              <a:solidFill>
                <a:srgbClr val="CC6600"/>
              </a:solidFill>
            </a:endParaRPr>
          </a:p>
          <a:p>
            <a:pPr>
              <a:buNone/>
            </a:pPr>
            <a:endParaRPr lang="el-GR" sz="2400" b="1" dirty="0" smtClean="0">
              <a:solidFill>
                <a:srgbClr val="CC6600"/>
              </a:solidFill>
            </a:endParaRPr>
          </a:p>
          <a:p>
            <a:pPr>
              <a:spcBef>
                <a:spcPts val="8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Πληροφόρηση ή/και παραπομπή για προγράμματα πρόνοιας και κοινωνικής ένταξης τοπικά, περιφερειακά ή εθνικά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Υποστήριξη των πολιτών για ένταξη σε αυτά </a:t>
            </a:r>
          </a:p>
          <a:p>
            <a:pPr>
              <a:spcBef>
                <a:spcPts val="8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Ιδιαίτερη έμφαση στην υλοποίηση του Κοινωνικού Εισοδήματος Αλληλεγγύης (</a:t>
            </a:r>
            <a:r>
              <a:rPr lang="el-GR" sz="2400" dirty="0" err="1" smtClean="0">
                <a:solidFill>
                  <a:srgbClr val="002060"/>
                </a:solidFill>
              </a:rPr>
              <a:t>πρ</a:t>
            </a:r>
            <a:r>
              <a:rPr lang="el-GR" sz="2400" dirty="0" smtClean="0">
                <a:solidFill>
                  <a:srgbClr val="002060"/>
                </a:solidFill>
              </a:rPr>
              <a:t>. Ελάχιστο Εγγυημένο Εισόδημα)</a:t>
            </a:r>
          </a:p>
          <a:p>
            <a:pPr>
              <a:spcBef>
                <a:spcPts val="8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Συνεργασία και παραπομπή αιτημάτων σε δομές και υπηρεσίες στα όρια του Δήμου (π.χ. ξενώνες, υπνωτήρια, Δομές </a:t>
            </a:r>
            <a:r>
              <a:rPr lang="el-GR" sz="2400" dirty="0" err="1" smtClean="0">
                <a:solidFill>
                  <a:srgbClr val="002060"/>
                </a:solidFill>
              </a:rPr>
              <a:t>ΑμεΑ</a:t>
            </a:r>
            <a:r>
              <a:rPr lang="el-GR" sz="2400" dirty="0" smtClean="0">
                <a:solidFill>
                  <a:srgbClr val="002060"/>
                </a:solidFill>
              </a:rPr>
              <a:t> </a:t>
            </a:r>
            <a:r>
              <a:rPr lang="el-GR" sz="2400" dirty="0" err="1" smtClean="0">
                <a:solidFill>
                  <a:srgbClr val="002060"/>
                </a:solidFill>
              </a:rPr>
              <a:t>κ.λπ</a:t>
            </a:r>
            <a:r>
              <a:rPr lang="el-GR" sz="2400" dirty="0" smtClean="0">
                <a:solidFill>
                  <a:srgbClr val="002060"/>
                </a:solidFill>
              </a:rPr>
              <a:t>)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Συνεργασία και παραπομπή αιτημάτων: </a:t>
            </a:r>
          </a:p>
          <a:p>
            <a:pPr>
              <a:spcBef>
                <a:spcPts val="600"/>
              </a:spcBef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      α) σε φορείς και υπηρεσίες απασχόλησης  </a:t>
            </a:r>
          </a:p>
          <a:p>
            <a:pPr>
              <a:spcBef>
                <a:spcPts val="600"/>
              </a:spcBef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      β) σε φορείς εφαρμογής προγραμμάτων της ΓΓΔΒΜΝΓ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Συνεργασία με την τοπική αγορά εργασίας προς ένταξη των ανέργων.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ΠΑΡΕΧΟΜΕΝΕΣ ΥΠΗΡΕΣΙΕΣ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b="1" dirty="0" smtClean="0">
                <a:solidFill>
                  <a:srgbClr val="CC6600"/>
                </a:solidFill>
              </a:rPr>
              <a:t>Β. ΔΥΝΗΤΙΚΕΣ</a:t>
            </a:r>
          </a:p>
          <a:p>
            <a:pPr>
              <a:buNone/>
            </a:pPr>
            <a:endParaRPr lang="el-GR" sz="2400" b="1" dirty="0" smtClean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Υπηρεσίες βελτίωσης του βιοτικού επιπέδου και διασφάλισης της κοινωνική ένταξης. </a:t>
            </a:r>
            <a:r>
              <a:rPr lang="el-GR" sz="2400" dirty="0" smtClean="0">
                <a:solidFill>
                  <a:srgbClr val="CC6600"/>
                </a:solidFill>
              </a:rPr>
              <a:t>Ενδεικτικά:</a:t>
            </a:r>
            <a:endParaRPr lang="en-US" sz="2400" dirty="0" smtClean="0">
              <a:solidFill>
                <a:srgbClr val="CC6600"/>
              </a:solidFill>
            </a:endParaRPr>
          </a:p>
          <a:p>
            <a:pPr lvl="0">
              <a:spcBef>
                <a:spcPts val="1000"/>
              </a:spcBef>
            </a:pPr>
            <a:r>
              <a:rPr lang="el-GR" sz="2400" dirty="0" smtClean="0">
                <a:solidFill>
                  <a:srgbClr val="002060"/>
                </a:solidFill>
              </a:rPr>
              <a:t>Γενική συμβουλευτική υποστήριξη για επαγγελματικό προσανατολισμό και δυνατότητες αγοράς εργασίας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Συμβουλευτική ψυχοκοινωνική στήριξη σε παιδιά, ενήλικες και οικογένειες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Δράσεις μαθησιακής στήριξης παιδιών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Εκδηλώσεις επιμορφωτικού, επικοινωνιακού και κοινωνικού περιεχομένου για ενεργοποίηση των πολιτών, τοπική ανάπτυξη, αντιμετώπιση ιδιαίτερων προβλημάτων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Μεικτές δράσεις για την κοινωνικοποίηση και την κοινωνική ένταξη ειδικών κατηγοριών πληθυσμού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Δράσεις ενημέρωσης για θέματα νομικού χαρακτήρα (παρεχόμενες δυνατότητες, αρμόδια όργανα,  διαδικασίες κ.λπ.)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0"/>
            <a:r>
              <a:rPr lang="el-GR" sz="2400" dirty="0" smtClean="0">
                <a:solidFill>
                  <a:srgbClr val="002060"/>
                </a:solidFill>
              </a:rPr>
              <a:t>Διανομή βασικών αγαθών όπου δεν υπάρχουν κοινωνικά παντοπωλεία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l-GR" sz="2400" dirty="0" smtClean="0">
                <a:solidFill>
                  <a:srgbClr val="002060"/>
                </a:solidFill>
              </a:rPr>
              <a:t>Ανάπτυξη Δικτύου Εθελοντισμού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endParaRPr lang="el-GR" sz="2400" b="1" dirty="0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/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800" b="1" dirty="0" smtClean="0">
                <a:solidFill>
                  <a:srgbClr val="CC6600"/>
                </a:solidFill>
              </a:rPr>
              <a:t>ΣΤΕΛΕΧΩΣΗ ΚΕΝΤΡΩΝ ΚΟΙΝΟΤΗΤΑΣ</a:t>
            </a:r>
            <a:br>
              <a:rPr lang="el-GR" sz="2800" b="1" dirty="0" smtClean="0">
                <a:solidFill>
                  <a:srgbClr val="CC6600"/>
                </a:solidFill>
              </a:rPr>
            </a:br>
            <a:r>
              <a:rPr lang="el-GR" sz="2200" b="1" dirty="0" smtClean="0">
                <a:solidFill>
                  <a:srgbClr val="CC6600"/>
                </a:solidFill>
              </a:rPr>
              <a:t>ανάλογη του αριθμού των δημοτών</a:t>
            </a:r>
            <a:r>
              <a:rPr lang="en-US" sz="2200" b="1" dirty="0" smtClean="0">
                <a:solidFill>
                  <a:srgbClr val="CC6600"/>
                </a:solidFill>
              </a:rPr>
              <a:t/>
            </a:r>
            <a:br>
              <a:rPr lang="en-US" sz="2200" b="1" dirty="0" smtClean="0">
                <a:solidFill>
                  <a:srgbClr val="CC6600"/>
                </a:solidFill>
              </a:rPr>
            </a:br>
            <a:r>
              <a:rPr lang="en-US" sz="2200" b="1" dirty="0" smtClean="0">
                <a:solidFill>
                  <a:srgbClr val="CC6600"/>
                </a:solidFill>
              </a:rPr>
              <a:t/>
            </a:r>
            <a:br>
              <a:rPr lang="en-US" sz="2200" b="1" dirty="0" smtClean="0">
                <a:solidFill>
                  <a:srgbClr val="CC6600"/>
                </a:solidFill>
              </a:rPr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>
                <a:solidFill>
                  <a:srgbClr val="002060"/>
                </a:solidFill>
              </a:rPr>
              <a:t>10.000 -40.000: 2 άτομα   / 40.000 – 100.000: 3 άτομα /</a:t>
            </a:r>
            <a:br>
              <a:rPr lang="el-GR" sz="2200" dirty="0" smtClean="0">
                <a:solidFill>
                  <a:srgbClr val="002060"/>
                </a:solidFill>
              </a:rPr>
            </a:b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sym typeface="Symbol"/>
              </a:rPr>
              <a:t> </a:t>
            </a:r>
            <a:r>
              <a:rPr lang="el-GR" sz="2200" dirty="0" smtClean="0">
                <a:solidFill>
                  <a:srgbClr val="002060"/>
                </a:solidFill>
              </a:rPr>
              <a:t>100.000: 4 άτομα</a:t>
            </a:r>
            <a:br>
              <a:rPr lang="el-GR" sz="2200" dirty="0" smtClean="0">
                <a:solidFill>
                  <a:srgbClr val="002060"/>
                </a:solidFill>
              </a:rPr>
            </a:br>
            <a:r>
              <a:rPr lang="el-GR" sz="2200" dirty="0" smtClean="0">
                <a:solidFill>
                  <a:srgbClr val="002060"/>
                </a:solidFill>
              </a:rPr>
              <a:t>Αν λειτουργεί Κέντρο </a:t>
            </a:r>
            <a:r>
              <a:rPr lang="el-GR" sz="2200" dirty="0" err="1" smtClean="0">
                <a:solidFill>
                  <a:srgbClr val="002060"/>
                </a:solidFill>
              </a:rPr>
              <a:t>Ρομά</a:t>
            </a:r>
            <a:r>
              <a:rPr lang="el-GR" sz="2200" dirty="0" smtClean="0">
                <a:solidFill>
                  <a:srgbClr val="002060"/>
                </a:solidFill>
              </a:rPr>
              <a:t>, η πρόσληψη ή όχι επιπλέον προσωπικού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</a:rPr>
              <a:t> στην κρίση του ΟΤΑ</a:t>
            </a:r>
            <a:br>
              <a:rPr lang="el-GR" sz="22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l-GR" sz="2800" b="1" dirty="0" smtClean="0">
                <a:solidFill>
                  <a:srgbClr val="002060"/>
                </a:solidFill>
              </a:rPr>
              <a:t/>
            </a:r>
            <a:br>
              <a:rPr lang="el-GR" sz="2800" b="1" dirty="0" smtClean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743200"/>
            <a:ext cx="4114800" cy="220980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r>
              <a:rPr lang="el-GR" b="1" dirty="0" smtClean="0">
                <a:solidFill>
                  <a:srgbClr val="CC6600"/>
                </a:solidFill>
              </a:rPr>
              <a:t>Υποχρεωτικές</a:t>
            </a:r>
            <a:r>
              <a:rPr lang="el-GR" dirty="0" smtClean="0">
                <a:solidFill>
                  <a:srgbClr val="CC6600"/>
                </a:solidFill>
              </a:rPr>
              <a:t>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Τουλάχιστον ένας Κοινωνικός Λειτουργός –Υπεύθυνος Κέντρου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4"/>
          </p:nvPr>
        </p:nvSpPr>
        <p:spPr>
          <a:xfrm>
            <a:off x="4419601" y="2819400"/>
            <a:ext cx="4267200" cy="4419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400"/>
              </a:spcBef>
              <a:buNone/>
            </a:pPr>
            <a:r>
              <a:rPr lang="el-GR" sz="3100" b="1" dirty="0" smtClean="0">
                <a:solidFill>
                  <a:srgbClr val="CC6600"/>
                </a:solidFill>
              </a:rPr>
              <a:t>Δυνητικές:</a:t>
            </a:r>
          </a:p>
          <a:p>
            <a:pPr>
              <a:spcBef>
                <a:spcPts val="0"/>
              </a:spcBef>
            </a:pPr>
            <a:r>
              <a:rPr lang="el-GR" sz="3100" dirty="0" smtClean="0">
                <a:solidFill>
                  <a:srgbClr val="002060"/>
                </a:solidFill>
              </a:rPr>
              <a:t>Ψυχολόγος/Σχολικός ψυχολόγος</a:t>
            </a:r>
          </a:p>
          <a:p>
            <a:pPr>
              <a:spcBef>
                <a:spcPts val="0"/>
              </a:spcBef>
            </a:pPr>
            <a:r>
              <a:rPr lang="el-GR" sz="3100" dirty="0" smtClean="0">
                <a:solidFill>
                  <a:srgbClr val="002060"/>
                </a:solidFill>
              </a:rPr>
              <a:t>Απόφοιτος ΤΕΙ/ΑΕΙ Κοινωνικών Επιστημών </a:t>
            </a:r>
          </a:p>
          <a:p>
            <a:r>
              <a:rPr lang="el-GR" sz="3100" dirty="0" smtClean="0">
                <a:solidFill>
                  <a:srgbClr val="002060"/>
                </a:solidFill>
              </a:rPr>
              <a:t>Επισκέπτης Υγείας ή Νοσηλευτής</a:t>
            </a:r>
          </a:p>
          <a:p>
            <a:r>
              <a:rPr lang="el-GR" sz="3100" dirty="0" smtClean="0">
                <a:solidFill>
                  <a:srgbClr val="002060"/>
                </a:solidFill>
              </a:rPr>
              <a:t>Πτυχιούχος ΑΕΙ ή ΤΕΙ Οικονομικών </a:t>
            </a:r>
          </a:p>
          <a:p>
            <a:pPr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       ή Διοίκησης Επιχειρήσεων</a:t>
            </a:r>
          </a:p>
          <a:p>
            <a:r>
              <a:rPr lang="el-GR" sz="3100" dirty="0" smtClean="0">
                <a:solidFill>
                  <a:srgbClr val="002060"/>
                </a:solidFill>
              </a:rPr>
              <a:t>Πτυχιούχος ΑΕΙ/ ΤΕΙ για μαθησιακή στήριξη </a:t>
            </a:r>
          </a:p>
          <a:p>
            <a:r>
              <a:rPr lang="el-GR" sz="3100" dirty="0" smtClean="0">
                <a:solidFill>
                  <a:srgbClr val="002060"/>
                </a:solidFill>
              </a:rPr>
              <a:t>Διαμεσολαβητής για </a:t>
            </a:r>
            <a:r>
              <a:rPr lang="el-GR" sz="3100" dirty="0" err="1" smtClean="0">
                <a:solidFill>
                  <a:srgbClr val="002060"/>
                </a:solidFill>
              </a:rPr>
              <a:t>Ρομά</a:t>
            </a:r>
            <a:r>
              <a:rPr lang="el-GR" sz="3100" dirty="0" smtClean="0">
                <a:solidFill>
                  <a:srgbClr val="002060"/>
                </a:solidFill>
              </a:rPr>
              <a:t>  ή ευάλωτες ομάδες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C6600"/>
                </a:solidFill>
              </a:rPr>
              <a:t>ΣΤΕΓΑΣΗ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4267200" cy="5211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rgbClr val="CC6600"/>
                </a:solidFill>
              </a:rPr>
              <a:t>Τόπος</a:t>
            </a:r>
            <a:endParaRPr lang="en-US" dirty="0" smtClean="0">
              <a:solidFill>
                <a:srgbClr val="CC6600"/>
              </a:solidFill>
            </a:endParaRPr>
          </a:p>
          <a:p>
            <a:pPr>
              <a:buNone/>
            </a:pPr>
            <a:endParaRPr lang="el-GR" dirty="0" smtClean="0">
              <a:solidFill>
                <a:srgbClr val="CC66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Σε διακριτό χώρο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Μέσα στις κοινωνικές υπηρεσίες ή κοντά σε αυτές</a:t>
            </a:r>
          </a:p>
          <a:p>
            <a:pPr>
              <a:spcBef>
                <a:spcPts val="1200"/>
              </a:spcBef>
            </a:pPr>
            <a:r>
              <a:rPr lang="el-GR" dirty="0" smtClean="0">
                <a:solidFill>
                  <a:srgbClr val="002060"/>
                </a:solidFill>
              </a:rPr>
              <a:t>Κοντά σε άλλες </a:t>
            </a:r>
          </a:p>
          <a:p>
            <a:pPr>
              <a:spcBef>
                <a:spcPts val="0"/>
              </a:spcBef>
              <a:buNone/>
            </a:pPr>
            <a:r>
              <a:rPr lang="el-GR" dirty="0" smtClean="0">
                <a:solidFill>
                  <a:srgbClr val="002060"/>
                </a:solidFill>
              </a:rPr>
              <a:t>     κοινωνικές δομές</a:t>
            </a:r>
          </a:p>
          <a:p>
            <a:pPr>
              <a:spcBef>
                <a:spcPts val="1200"/>
              </a:spcBef>
            </a:pPr>
            <a:r>
              <a:rPr lang="el-GR" dirty="0" smtClean="0">
                <a:solidFill>
                  <a:srgbClr val="002060"/>
                </a:solidFill>
              </a:rPr>
              <a:t>Ει δυνατόν σε ιδιόκτητες κενές εγκαταστάσεις</a:t>
            </a:r>
          </a:p>
          <a:p>
            <a:pPr>
              <a:buNone/>
            </a:pPr>
            <a:r>
              <a:rPr lang="el-GR" b="1" dirty="0" smtClean="0">
                <a:solidFill>
                  <a:srgbClr val="002060"/>
                </a:solidFill>
              </a:rPr>
              <a:t>     </a:t>
            </a:r>
          </a:p>
          <a:p>
            <a:pPr>
              <a:spcBef>
                <a:spcPts val="1200"/>
              </a:spcBef>
              <a:buNone/>
              <a:tabLst>
                <a:tab pos="3946525" algn="l"/>
                <a:tab pos="4062413" algn="l"/>
              </a:tabLst>
            </a:pPr>
            <a:r>
              <a:rPr lang="el-GR" b="1" dirty="0" smtClean="0">
                <a:solidFill>
                  <a:srgbClr val="002060"/>
                </a:solidFill>
              </a:rPr>
              <a:t>               Όλοι οι χώροι  </a:t>
            </a:r>
            <a:r>
              <a:rPr lang="el-GR" b="1" dirty="0" err="1" smtClean="0">
                <a:solidFill>
                  <a:srgbClr val="002060"/>
                </a:solidFill>
              </a:rPr>
              <a:t>προσ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00600" y="990600"/>
            <a:ext cx="3505200" cy="5135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rgbClr val="CC6600"/>
                </a:solidFill>
              </a:rPr>
              <a:t>Χώροι</a:t>
            </a:r>
            <a:endParaRPr lang="en-US" smtClean="0">
              <a:solidFill>
                <a:srgbClr val="CC6600"/>
              </a:solidFill>
            </a:endParaRPr>
          </a:p>
          <a:p>
            <a:pPr>
              <a:buNone/>
            </a:pPr>
            <a:endParaRPr lang="el-GR" dirty="0" smtClean="0">
              <a:solidFill>
                <a:srgbClr val="CC6600"/>
              </a:solidFill>
            </a:endParaRPr>
          </a:p>
          <a:p>
            <a:r>
              <a:rPr lang="el-GR" dirty="0" smtClean="0">
                <a:solidFill>
                  <a:srgbClr val="002060"/>
                </a:solidFill>
              </a:rPr>
              <a:t>Υποδοχής - αναμονής  -διεκπεραίωσης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Υγιεινής κοινού-προσωπικού</a:t>
            </a:r>
          </a:p>
          <a:p>
            <a:pPr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002060"/>
              </a:solidFill>
            </a:endParaRPr>
          </a:p>
          <a:p>
            <a:pPr>
              <a:spcBef>
                <a:spcPts val="3900"/>
              </a:spcBef>
              <a:buNone/>
            </a:pPr>
            <a:r>
              <a:rPr lang="el-GR" b="1" dirty="0" smtClean="0">
                <a:solidFill>
                  <a:srgbClr val="002060"/>
                </a:solidFill>
              </a:rPr>
              <a:t>βάσιμοι σε  </a:t>
            </a:r>
            <a:r>
              <a:rPr lang="el-GR" b="1" dirty="0" err="1" smtClean="0">
                <a:solidFill>
                  <a:srgbClr val="002060"/>
                </a:solidFill>
              </a:rPr>
              <a:t>ΑμεΑ</a:t>
            </a:r>
            <a:endParaRPr lang="el-G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443</TotalTime>
  <Words>652</Words>
  <Application>Microsoft Office PowerPoint</Application>
  <PresentationFormat>Προβολή στην οθόνη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Διάμεσος</vt:lpstr>
      <vt:lpstr>Διαφάνεια 1</vt:lpstr>
      <vt:lpstr>Τι EINΑΙ τα Κέντρα Κοινότητας</vt:lpstr>
      <vt:lpstr>Διαφάνεια 3</vt:lpstr>
      <vt:lpstr>ΔΙΚΑΙΟΥΧΟΙ – ΦΟΡΕΙΣ ΥΛΟΠΟΙΗΣΗΣ</vt:lpstr>
      <vt:lpstr>ΩΦΕΛΟΥΜΕΝΟΙ</vt:lpstr>
      <vt:lpstr>ΠΑΡΕΧΟΜΕΝΕΣ ΥΠΗΡΕΣΙΕΣ</vt:lpstr>
      <vt:lpstr>ΠΑΡΕΧΟΜΕΝΕΣ ΥΠΗΡΕΣΙΕΣ</vt:lpstr>
      <vt:lpstr>      ΣΤΕΛΕΧΩΣΗ ΚΕΝΤΡΩΝ ΚΟΙΝΟΤΗΤΑΣ ανάλογη του αριθμού των δημοτών   10.000 -40.000: 2 άτομα   / 40.000 – 100.000: 3 άτομα /   100.000: 4 άτομα Αν λειτουργεί Κέντρο Ρομά, η πρόσληψη ή όχι επιπλέον προσωπικού  στην κρίση του ΟΤΑ   </vt:lpstr>
      <vt:lpstr>ΣΤΕΓΑΣΗ</vt:lpstr>
      <vt:lpstr>ΠΛΗΡΟΦΟΡΙΑΚΟ ΣΥΣΤΗΜΑ</vt:lpstr>
      <vt:lpstr>ΔΙΕΥΡΥΜΕΝΑ ΚΕΝΤΡΑ ΚΟΙΝΟΤΗΤΑΣ ΚΙΝΗΤΕΣ ΜΟΝΑΔΕΣ</vt:lpstr>
      <vt:lpstr>ΕΛΕΓΧΟΣ-ΕΠΟΠΤΕΙΑ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ypourgeio</dc:creator>
  <cp:lastModifiedBy>ypourgeio</cp:lastModifiedBy>
  <cp:revision>77</cp:revision>
  <dcterms:created xsi:type="dcterms:W3CDTF">2016-03-17T13:32:44Z</dcterms:created>
  <dcterms:modified xsi:type="dcterms:W3CDTF">2016-05-19T07:38:11Z</dcterms:modified>
</cp:coreProperties>
</file>